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9" r:id="rId13"/>
    <p:sldId id="270" r:id="rId14"/>
    <p:sldId id="271" r:id="rId15"/>
    <p:sldId id="272" r:id="rId16"/>
    <p:sldId id="275" r:id="rId17"/>
    <p:sldId id="273" r:id="rId18"/>
    <p:sldId id="274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viewProps" Target="view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752E2-F976-4550-9606-2077B413E50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C591C-6149-4E6E-8BBE-CA5A8C907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30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1E6F-4B9C-4D92-A04C-828958D8481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B153-1D30-4D53-A066-638F7F814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4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1E6F-4B9C-4D92-A04C-828958D8481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B153-1D30-4D53-A066-638F7F814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603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1E6F-4B9C-4D92-A04C-828958D8481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B153-1D30-4D53-A066-638F7F814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1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1E6F-4B9C-4D92-A04C-828958D8481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B153-1D30-4D53-A066-638F7F814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38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1E6F-4B9C-4D92-A04C-828958D8481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B153-1D30-4D53-A066-638F7F814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2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1E6F-4B9C-4D92-A04C-828958D8481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B153-1D30-4D53-A066-638F7F814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3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1E6F-4B9C-4D92-A04C-828958D8481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B153-1D30-4D53-A066-638F7F814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1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1E6F-4B9C-4D92-A04C-828958D8481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B153-1D30-4D53-A066-638F7F814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1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1E6F-4B9C-4D92-A04C-828958D8481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B153-1D30-4D53-A066-638F7F814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4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1E6F-4B9C-4D92-A04C-828958D8481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B153-1D30-4D53-A066-638F7F814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0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1E6F-4B9C-4D92-A04C-828958D8481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EB153-1D30-4D53-A066-638F7F814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6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31E6F-4B9C-4D92-A04C-828958D84818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EB153-1D30-4D53-A066-638F7F814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4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3618" y="1451475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1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1891" y="2063959"/>
                <a:ext cx="8305800" cy="36631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1: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a)   3.( 2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1 ) +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11        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b)  ( 3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5 ) ( - 2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</a:rPr>
                      <m:t>𝑥</m:t>
                    </m:r>
                    <m:r>
                      <a:rPr lang="en-US" sz="32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7 ) = 0 </a:t>
                </a:r>
              </a:p>
              <a:p>
                <a:pPr lvl="0"/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c )  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latin typeface="Cambria Math"/>
                          </a:rPr>
                          <m:t> + 3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latin typeface="Cambria Math"/>
                          </a:rPr>
                          <m:t> − 2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− 9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61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endParaRPr lang="en-US" sz="2000" dirty="0"/>
              </a:p>
              <a:p>
                <a:pPr lvl="0"/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d)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latin typeface="Cambria Math"/>
                          </a:rPr>
                          <m:t>+3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latin typeface="Cambria Math"/>
                          </a:rPr>
                          <m:t>−3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17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i="1">
                                <a:latin typeface="Cambria Math"/>
                              </a:rPr>
                              <m:t>2 </m:t>
                            </m:r>
                          </m:sup>
                        </m:sSup>
                        <m:r>
                          <a:rPr lang="en-US" sz="4000" i="1">
                            <a:latin typeface="Cambria Math"/>
                          </a:rPr>
                          <m:t>−9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latin typeface="Cambria Math"/>
                          </a:rPr>
                          <m:t>+3</m:t>
                        </m:r>
                      </m:den>
                    </m:f>
                  </m:oMath>
                </a14:m>
                <a:endParaRPr 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1" y="2063959"/>
                <a:ext cx="8305800" cy="3663182"/>
              </a:xfrm>
              <a:prstGeom prst="rect">
                <a:avLst/>
              </a:prstGeom>
              <a:blipFill rotWithShape="1">
                <a:blip r:embed="rId2"/>
                <a:stretch>
                  <a:fillRect t="-2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0" y="9144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3</a:t>
            </a:r>
          </a:p>
        </p:txBody>
      </p:sp>
    </p:spTree>
    <p:extLst>
      <p:ext uri="{BB962C8B-B14F-4D97-AF65-F5344CB8AC3E}">
        <p14:creationId xmlns:p14="http://schemas.microsoft.com/office/powerpoint/2010/main" val="2454364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447800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Năm 2017 tổng số dân của hai tỉnh A và B là 5000000 người. Năm 2018 dân số tỉnh A tăng thêm 1,4% còn dân số tỉnh B tăng thêm 1,2% nên tổng số dân của hai tỉnh là 5067000 người. Hỏi năm 2017 dân số tỉnh nào nhiều hơn 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327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527" y="685800"/>
            <a:ext cx="875607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2017 ( 5000000 &gt;  x  &gt; 0,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5000000 – x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2017.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2018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1,4% x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2018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1,2% (5000000 – x)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1,4% x + 1,2% (5000000 – x ) = 5067000 - 5000000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1,4% x + 60000 -  1,2% x = 67000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           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0, 2% x = 7000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3500000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3500000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5000000 – 3500000  = 1500000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2017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1866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78667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5527" y="1080654"/>
                <a:ext cx="8534400" cy="3575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u="sng" dirty="0"/>
                  <a:t> </a:t>
                </a:r>
                <a:r>
                  <a:rPr lang="vi-VN" sz="3600" u="sng" dirty="0">
                    <a:latin typeface="+mj-lt"/>
                  </a:rPr>
                  <a:t>Bài 1:</a:t>
                </a:r>
                <a:r>
                  <a:rPr lang="vi-VN" sz="3600" dirty="0">
                    <a:latin typeface="+mj-lt"/>
                  </a:rPr>
                  <a:t> Giải các phương trình sau</a:t>
                </a:r>
                <a:endParaRPr lang="en-US" sz="3600" dirty="0">
                  <a:latin typeface="+mj-lt"/>
                </a:endParaRPr>
              </a:p>
              <a:p>
                <a:pPr marL="742950" indent="-742950">
                  <a:buAutoNum type="alphaLcParenR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36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4(</m:t>
                    </m:r>
                    <m:r>
                      <a:rPr lang="vi-VN" sz="3600" i="1">
                        <a:latin typeface="Cambria Math" panose="02040503050406030204" pitchFamily="18" charset="0"/>
                      </a:rPr>
                      <m:t>𝑥</m:t>
                    </m:r>
                    <m:r>
                      <m:rPr>
                        <m:nor/>
                      </m:rPr>
                      <a:rPr lang="vi-VN" sz="36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– 1) = 3(</m:t>
                    </m:r>
                    <m:r>
                      <a:rPr lang="vi-VN" sz="3600" i="1">
                        <a:latin typeface="Cambria Math" panose="02040503050406030204" pitchFamily="18" charset="0"/>
                      </a:rPr>
                      <m:t>𝑥</m:t>
                    </m:r>
                    <m:r>
                      <m:rPr>
                        <m:nor/>
                      </m:rPr>
                      <a:rPr lang="vi-VN" sz="36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+ 2) – 5   </m:t>
                    </m:r>
                  </m:oMath>
                </a14:m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42950" indent="-742950">
                  <a:buFontTx/>
                  <a:buAutoNum type="alphaLcParenR"/>
                </a:pPr>
                <a14:m>
                  <m:oMath xmlns:m="http://schemas.openxmlformats.org/officeDocument/2006/math">
                    <m:r>
                      <a:rPr lang="vi-VN" sz="3600" i="1">
                        <a:latin typeface="Cambria Math" panose="02040503050406030204" pitchFamily="18" charset="0"/>
                      </a:rPr>
                      <m:t>(4</m:t>
                    </m:r>
                    <m:r>
                      <a:rPr lang="vi-VN" sz="3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vi-VN" sz="3600" i="1">
                        <a:latin typeface="Cambria Math" panose="02040503050406030204" pitchFamily="18" charset="0"/>
                      </a:rPr>
                      <m:t>−6)</m:t>
                    </m:r>
                  </m:oMath>
                </a14:m>
                <a:r>
                  <a:rPr lang="vi-VN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vi-VN" sz="36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vi-VN" sz="3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vi-VN" sz="3600" i="1">
                        <a:latin typeface="Cambria Math" panose="02040503050406030204" pitchFamily="18" charset="0"/>
                      </a:rPr>
                      <m:t>+9)</m:t>
                    </m:r>
                  </m:oMath>
                </a14:m>
                <a:r>
                  <a:rPr lang="vi-VN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</a:t>
                </a:r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42950" indent="-742950"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000" i="1">
                            <a:latin typeface="Cambria Math"/>
                          </a:rPr>
                          <m:t> 5</m:t>
                        </m:r>
                        <m:r>
                          <a:rPr lang="vi-VN" sz="4000" i="1">
                            <a:latin typeface="Cambria Math"/>
                          </a:rPr>
                          <m:t>𝑥</m:t>
                        </m:r>
                        <m:r>
                          <a:rPr lang="vi-VN" sz="40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40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- </a:t>
                </a:r>
                <a14:m>
                  <m:oMath xmlns:m="http://schemas.openxmlformats.org/officeDocument/2006/math">
                    <m:r>
                      <a:rPr lang="vi-VN" sz="40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000" i="1">
                            <a:latin typeface="Cambria Math"/>
                          </a:rPr>
                          <m:t>8−3</m:t>
                        </m:r>
                        <m:r>
                          <a:rPr lang="vi-VN" sz="4000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vi-VN" sz="40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vi-VN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= </a:t>
                </a:r>
                <a14:m>
                  <m:oMath xmlns:m="http://schemas.openxmlformats.org/officeDocument/2006/math">
                    <m:r>
                      <a:rPr lang="vi-VN" sz="4000" i="1">
                        <a:latin typeface="Cambria Math"/>
                      </a:rPr>
                      <m:t>2</m:t>
                    </m:r>
                    <m:r>
                      <a:rPr lang="vi-VN" sz="4000" i="1">
                        <a:latin typeface="Cambria Math"/>
                      </a:rPr>
                      <m:t>𝑥</m:t>
                    </m:r>
                  </m:oMath>
                </a14:m>
                <a:endParaRPr 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2800" dirty="0"/>
                  <a:t> 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d)        </a:t>
                </a:r>
                <a:r>
                  <a:rPr lang="vi-VN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000" i="1">
                            <a:latin typeface="Cambria Math"/>
                          </a:rPr>
                          <m:t>𝑥</m:t>
                        </m:r>
                        <m:r>
                          <a:rPr lang="vi-VN" sz="4000" i="1">
                            <a:latin typeface="Cambria Math"/>
                          </a:rPr>
                          <m:t>+2</m:t>
                        </m:r>
                      </m:num>
                      <m:den>
                        <m:r>
                          <a:rPr lang="vi-VN" sz="4000" i="1">
                            <a:latin typeface="Cambria Math"/>
                          </a:rPr>
                          <m:t>𝑥</m:t>
                        </m:r>
                        <m:r>
                          <a:rPr lang="vi-VN" sz="4000" i="1">
                            <a:latin typeface="Cambria Math"/>
                          </a:rPr>
                          <m:t>− 2</m:t>
                        </m:r>
                      </m:den>
                    </m:f>
                  </m:oMath>
                </a14:m>
                <a:r>
                  <a:rPr lang="vi-VN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000" i="1">
                            <a:latin typeface="Cambria Math"/>
                          </a:rPr>
                          <m:t>𝑥</m:t>
                        </m:r>
                        <m:r>
                          <a:rPr lang="vi-VN" sz="4000" i="1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4000" i="1">
                            <a:latin typeface="Cambria Math"/>
                          </a:rPr>
                          <m:t>𝑥</m:t>
                        </m:r>
                        <m:r>
                          <a:rPr lang="vi-VN" sz="4000" i="1">
                            <a:latin typeface="Cambria Math"/>
                          </a:rPr>
                          <m:t>+2</m:t>
                        </m:r>
                      </m:den>
                    </m:f>
                  </m:oMath>
                </a14:m>
                <a:r>
                  <a:rPr lang="vi-VN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000" i="1">
                            <a:latin typeface="Cambria Math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4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vi-VN" sz="4000" i="1">
                                <a:latin typeface="Cambria Math"/>
                              </a:rPr>
                              <m:t>2 </m:t>
                            </m:r>
                          </m:sup>
                        </m:sSup>
                        <m:r>
                          <a:rPr lang="vi-VN" sz="4000" i="1">
                            <a:latin typeface="Cambria Math"/>
                          </a:rPr>
                          <m:t>− 4</m:t>
                        </m:r>
                      </m:den>
                    </m:f>
                  </m:oMath>
                </a14:m>
                <a:endParaRPr 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27" y="1080654"/>
                <a:ext cx="8534400" cy="3575081"/>
              </a:xfrm>
              <a:prstGeom prst="rect">
                <a:avLst/>
              </a:prstGeom>
              <a:blipFill rotWithShape="1">
                <a:blip r:embed="rId2"/>
                <a:stretch>
                  <a:fillRect l="-1643" t="-2896" b="-2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3254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52600" y="1295400"/>
                <a:ext cx="66294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4(</a:t>
                </a:r>
                <a14:m>
                  <m:oMath xmlns:m="http://schemas.openxmlformats.org/officeDocument/2006/math">
                    <m:r>
                      <a:rPr lang="vi-VN" sz="3600" i="1">
                        <a:latin typeface="Cambria Math"/>
                      </a:rPr>
                      <m:t>𝑥</m:t>
                    </m:r>
                  </m:oMath>
                </a14:m>
                <a:r>
                  <a:rPr lang="vi-VN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1) = 3(</a:t>
                </a:r>
                <a14:m>
                  <m:oMath xmlns:m="http://schemas.openxmlformats.org/officeDocument/2006/math">
                    <m:r>
                      <a:rPr lang="vi-VN" sz="3600" i="1">
                        <a:latin typeface="Cambria Math"/>
                      </a:rPr>
                      <m:t>𝑥</m:t>
                    </m:r>
                  </m:oMath>
                </a14:m>
                <a:r>
                  <a:rPr lang="vi-VN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+ 2) – 5   </a:t>
                </a:r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4x – 4 = 3x + 6 – 5 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4x – 3x = 6 – 5 + 4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x = 5         </a:t>
                </a:r>
              </a:p>
              <a:p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{ 5 }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1295400"/>
                <a:ext cx="6629400" cy="2862322"/>
              </a:xfrm>
              <a:prstGeom prst="rect">
                <a:avLst/>
              </a:prstGeom>
              <a:blipFill rotWithShape="1">
                <a:blip r:embed="rId2"/>
                <a:stretch>
                  <a:fillRect l="-2852" t="-3412" b="-68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0182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00200" y="1600200"/>
                <a:ext cx="6400800" cy="2884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/>
                  <a:t> </a:t>
                </a:r>
                <a:r>
                  <a:rPr lang="vi-VN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 </a:t>
                </a:r>
                <a14:m>
                  <m:oMath xmlns:m="http://schemas.openxmlformats.org/officeDocument/2006/math">
                    <m:r>
                      <a:rPr lang="vi-VN" sz="3600" i="1">
                        <a:latin typeface="Cambria Math"/>
                      </a:rPr>
                      <m:t>(4</m:t>
                    </m:r>
                    <m:r>
                      <a:rPr lang="vi-VN" sz="3600" i="1">
                        <a:latin typeface="Cambria Math"/>
                      </a:rPr>
                      <m:t>𝑥</m:t>
                    </m:r>
                    <m:r>
                      <a:rPr lang="vi-VN" sz="3600" i="1">
                        <a:latin typeface="Cambria Math"/>
                      </a:rPr>
                      <m:t>−6)</m:t>
                    </m:r>
                  </m:oMath>
                </a14:m>
                <a:r>
                  <a:rPr lang="vi-VN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vi-VN" sz="3600" i="1">
                        <a:latin typeface="Cambria Math"/>
                      </a:rPr>
                      <m:t>3</m:t>
                    </m:r>
                    <m:r>
                      <a:rPr lang="vi-VN" sz="3600" i="1">
                        <a:latin typeface="Cambria Math"/>
                      </a:rPr>
                      <m:t>𝑥</m:t>
                    </m:r>
                    <m:r>
                      <a:rPr lang="vi-VN" sz="3600" i="1">
                        <a:latin typeface="Cambria Math"/>
                      </a:rPr>
                      <m:t>+9)</m:t>
                    </m:r>
                  </m:oMath>
                </a14:m>
                <a:r>
                  <a:rPr lang="vi-VN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</a:t>
                </a:r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4x – 6 = 0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hoặc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3x + 9 = 0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hoặc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x =   - 3                             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{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60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 -3 }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600200"/>
                <a:ext cx="6400800" cy="2884123"/>
              </a:xfrm>
              <a:prstGeom prst="rect">
                <a:avLst/>
              </a:prstGeom>
              <a:blipFill rotWithShape="1">
                <a:blip r:embed="rId2"/>
                <a:stretch>
                  <a:fillRect l="-2952" t="-3383" r="-47429" b="-25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2458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62000" y="1600200"/>
                <a:ext cx="8077200" cy="40820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3200" dirty="0"/>
                  <a:t>c)</a:t>
                </a:r>
                <a14:m>
                  <m:oMath xmlns:m="http://schemas.openxmlformats.org/officeDocument/2006/math">
                    <m:r>
                      <a:rPr lang="vi-VN" sz="40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000" i="1">
                            <a:latin typeface="Cambria Math"/>
                          </a:rPr>
                          <m:t> 5</m:t>
                        </m:r>
                        <m:r>
                          <a:rPr lang="vi-VN" sz="4000" i="1">
                            <a:latin typeface="Cambria Math"/>
                          </a:rPr>
                          <m:t>𝑥</m:t>
                        </m:r>
                        <m:r>
                          <a:rPr lang="vi-VN" sz="40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vi-VN" sz="40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- </a:t>
                </a:r>
                <a14:m>
                  <m:oMath xmlns:m="http://schemas.openxmlformats.org/officeDocument/2006/math">
                    <m:r>
                      <a:rPr lang="vi-VN" sz="40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000" i="1">
                            <a:latin typeface="Cambria Math"/>
                          </a:rPr>
                          <m:t>8−3</m:t>
                        </m:r>
                        <m:r>
                          <a:rPr lang="vi-VN" sz="4000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vi-VN" sz="40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vi-VN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vi-VN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vi-VN" sz="3200" i="1">
                        <a:latin typeface="Cambria Math"/>
                      </a:rPr>
                      <m:t>2</m:t>
                    </m:r>
                    <m:r>
                      <a:rPr lang="vi-VN" sz="3200" i="1">
                        <a:latin typeface="Cambria Math"/>
                      </a:rPr>
                      <m:t>𝑥</m:t>
                    </m:r>
                  </m:oMath>
                </a14:m>
                <a:r>
                  <a:rPr lang="vi-VN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(5x – 1).3 – (8 – 3x).4 = 2x.12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15x – 3 – 32 + 12x = 24x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15x + 12x – 24x = 32 + 3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x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35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</a:t>
                </a:r>
                <a:r>
                  <a:rPr lang="en-US" sz="32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 = {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35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}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600200"/>
                <a:ext cx="8077200" cy="4082015"/>
              </a:xfrm>
              <a:prstGeom prst="rect">
                <a:avLst/>
              </a:prstGeom>
              <a:blipFill rotWithShape="1">
                <a:blip r:embed="rId2"/>
                <a:stretch>
                  <a:fillRect l="-1887" b="-1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4336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4800" y="1371600"/>
                <a:ext cx="8305800" cy="36921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/>
                  <a:t> </a:t>
                </a:r>
                <a:r>
                  <a:rPr lang="vi-VN" sz="2800" dirty="0"/>
                  <a:t>d)</a:t>
                </a:r>
                <a:r>
                  <a:rPr lang="en-US" sz="2800" dirty="0"/>
                  <a:t>   </a:t>
                </a:r>
                <a:r>
                  <a:rPr lang="vi-VN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000" i="1">
                            <a:latin typeface="Cambria Math"/>
                          </a:rPr>
                          <m:t>𝑥</m:t>
                        </m:r>
                        <m:r>
                          <a:rPr lang="vi-VN" sz="4000" i="1">
                            <a:latin typeface="Cambria Math"/>
                          </a:rPr>
                          <m:t>+2</m:t>
                        </m:r>
                      </m:num>
                      <m:den>
                        <m:r>
                          <a:rPr lang="vi-VN" sz="4000" i="1">
                            <a:latin typeface="Cambria Math"/>
                          </a:rPr>
                          <m:t>𝑥</m:t>
                        </m:r>
                        <m:r>
                          <a:rPr lang="vi-VN" sz="4000" i="1">
                            <a:latin typeface="Cambria Math"/>
                          </a:rPr>
                          <m:t>− 2</m:t>
                        </m:r>
                      </m:den>
                    </m:f>
                  </m:oMath>
                </a14:m>
                <a:r>
                  <a:rPr lang="vi-VN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000" i="1">
                            <a:latin typeface="Cambria Math"/>
                          </a:rPr>
                          <m:t>𝑥</m:t>
                        </m:r>
                        <m:r>
                          <a:rPr lang="vi-VN" sz="4000" i="1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vi-VN" sz="4000" i="1">
                            <a:latin typeface="Cambria Math"/>
                          </a:rPr>
                          <m:t>𝑥</m:t>
                        </m:r>
                        <m:r>
                          <a:rPr lang="vi-VN" sz="4000" i="1">
                            <a:latin typeface="Cambria Math"/>
                          </a:rPr>
                          <m:t>+2</m:t>
                        </m:r>
                      </m:den>
                    </m:f>
                  </m:oMath>
                </a14:m>
                <a:r>
                  <a:rPr lang="vi-VN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000" i="1">
                            <a:latin typeface="Cambria Math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4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vi-VN" sz="4000" i="1">
                                <a:latin typeface="Cambria Math"/>
                              </a:rPr>
                              <m:t>2 </m:t>
                            </m:r>
                          </m:sup>
                        </m:sSup>
                        <m:r>
                          <a:rPr lang="vi-VN" sz="4000" i="1">
                            <a:latin typeface="Cambria Math"/>
                          </a:rPr>
                          <m:t>− 4</m:t>
                        </m:r>
                      </m:den>
                    </m:f>
                  </m:oMath>
                </a14:m>
                <a:r>
                  <a:rPr lang="vi-VN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ĐKXĐ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x ≠ ± 2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(x + 2)(x + 2) – (x – 2)(x – 2) = 4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x</a:t>
                </a:r>
                <a:r>
                  <a:rPr lang="en-US" sz="36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+ 4x + 4 – x</a:t>
                </a:r>
                <a:r>
                  <a:rPr lang="en-US" sz="36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+ 4x – 4 = 4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                                               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{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}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371600"/>
                <a:ext cx="8305800" cy="3692101"/>
              </a:xfrm>
              <a:prstGeom prst="rect">
                <a:avLst/>
              </a:prstGeom>
              <a:blipFill rotWithShape="1">
                <a:blip r:embed="rId2"/>
                <a:stretch>
                  <a:fillRect l="-2201" r="-12326" b="-1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7126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57400"/>
            <a:ext cx="883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rộng thêm 5 m và giảm chiều dài đi 2 m thì diện tích tăng thêm 100 m</a:t>
            </a:r>
            <a:r>
              <a:rPr lang="vi-VN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Tính diện tích của miếng đất ban đầu.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501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8600"/>
            <a:ext cx="8610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(m)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 &gt; 0)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+ 10(m)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x (x + 10)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5m : x + 5(m)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2m : x + 10 – 2 = x + 8(m)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(x + 5)(x +8)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x(x + 10) = (x + 5)(x + 8) – 100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+ 10x = 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+ 8x + 5x + 40 – 100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     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- 3x = 60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x = 20(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20m;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+ 10 = 30 m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20.30 = 600m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531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879477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Một ô tô chạy trên quãng đường AB. Lúc đi ô tô chạy tốc độ 50km/h. Lúc về ô tô chạy chậm hơn 10km/h nên thời gian về hơn thời gian đi là 36 phút. Tính quãng đường AB.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758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38200" y="711139"/>
                <a:ext cx="7162800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dirty="0"/>
                  <a:t>  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</a:t>
                </a:r>
                <a:r>
                  <a:rPr lang="en-US" dirty="0"/>
                  <a:t>   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3.( 2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1 ) +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11</a:t>
                </a:r>
              </a:p>
              <a:p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/>
                      </a:rPr>
                      <m:t>         </m:t>
                    </m:r>
                    <m:r>
                      <a:rPr lang="en-US" sz="4000" i="1">
                        <a:latin typeface="Cambria Math"/>
                      </a:rPr>
                      <m:t>⟺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- 3 +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11</a:t>
                </a:r>
              </a:p>
              <a:p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/>
                      </a:rPr>
                      <m:t>         </m:t>
                    </m:r>
                    <m:r>
                      <a:rPr lang="en-US" sz="4000" i="1">
                        <a:latin typeface="Cambria Math"/>
                      </a:rPr>
                      <m:t>⟺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7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14</a:t>
                </a:r>
              </a:p>
              <a:p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⟺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                                                                                      </a:t>
                </a:r>
                <a:r>
                  <a:rPr lang="en-US" sz="4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e>
                    </m:d>
                  </m:oMath>
                </a14:m>
                <a:endParaRPr 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711139"/>
                <a:ext cx="7162800" cy="3170099"/>
              </a:xfrm>
              <a:prstGeom prst="rect">
                <a:avLst/>
              </a:prstGeom>
              <a:blipFill rotWithShape="1">
                <a:blip r:embed="rId2"/>
                <a:stretch>
                  <a:fillRect l="-3064" t="-3462" r="-45957" b="-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4528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47254" y="263236"/>
                <a:ext cx="8368146" cy="6141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u="sng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36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Đổi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36phút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(h)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(km)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quãng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 (x &gt; 0)</a:t>
                </a:r>
              </a:p>
              <a:p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Thời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gian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ô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tô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000">
                            <a:latin typeface="Cambria Math"/>
                          </a:rPr>
                          <m:t>x</m:t>
                        </m:r>
                      </m:num>
                      <m:den>
                        <m:r>
                          <a:rPr lang="en-US" sz="4000">
                            <a:latin typeface="Cambria Math"/>
                          </a:rPr>
                          <m:t>50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Thời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gian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ô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tô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về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000">
                            <a:latin typeface="Cambria Math"/>
                          </a:rPr>
                          <m:t>x</m:t>
                        </m:r>
                      </m:num>
                      <m:den>
                        <m:r>
                          <a:rPr lang="en-US" sz="4000">
                            <a:latin typeface="Cambria Math"/>
                          </a:rPr>
                          <m:t>50</m:t>
                        </m:r>
                        <m:r>
                          <a:rPr lang="en-US" sz="4000" i="1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10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000">
                            <a:latin typeface="Cambria Math"/>
                          </a:rPr>
                          <m:t>x</m:t>
                        </m:r>
                      </m:num>
                      <m:den>
                        <m:r>
                          <a:rPr lang="en-US" sz="4000">
                            <a:latin typeface="Cambria Math"/>
                          </a:rPr>
                          <m:t>40</m:t>
                        </m:r>
                      </m:den>
                    </m:f>
                  </m:oMath>
                </a14:m>
                <a:endParaRPr 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>
                            <a:latin typeface="Cambria Math"/>
                          </a:rPr>
                          <m:t>x</m:t>
                        </m:r>
                      </m:num>
                      <m:den>
                        <m:r>
                          <a:rPr lang="en-US" sz="3600">
                            <a:latin typeface="Cambria Math"/>
                          </a:rPr>
                          <m:t>40</m:t>
                        </m:r>
                      </m:den>
                    </m:f>
                    <m:r>
                      <a:rPr lang="en-US" sz="36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>
                            <a:latin typeface="Cambria Math"/>
                          </a:rPr>
                          <m:t>x</m:t>
                        </m:r>
                      </m:num>
                      <m:den>
                        <m:r>
                          <a:rPr lang="en-US" sz="3600">
                            <a:latin typeface="Cambria Math"/>
                          </a:rPr>
                          <m:t>50</m:t>
                        </m:r>
                      </m:den>
                    </m:f>
                    <m:r>
                      <a:rPr lang="en-US" sz="36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60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x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i="1">
                                <a:latin typeface="Cambria Math"/>
                              </a:rPr>
                              <m:t>40</m:t>
                            </m:r>
                          </m:den>
                        </m:f>
                        <m:r>
                          <a:rPr lang="en-US" sz="360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i="1">
                                <a:latin typeface="Cambria Math"/>
                              </a:rPr>
                              <m:t>50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60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3600">
                        <a:latin typeface="Cambria Math"/>
                      </a:rPr>
                      <m:t>: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>
                            <a:latin typeface="Cambria Math"/>
                          </a:rPr>
                          <m:t>200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120(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quãng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dài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120km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54" y="263236"/>
                <a:ext cx="8368146" cy="6141874"/>
              </a:xfrm>
              <a:prstGeom prst="rect">
                <a:avLst/>
              </a:prstGeom>
              <a:blipFill rotWithShape="1">
                <a:blip r:embed="rId2"/>
                <a:stretch>
                  <a:fillRect l="-2258" b="-2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19783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914400"/>
            <a:ext cx="8458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Mỗi ngày Huy được trả 200000 đồng cho công việc giao hàng của mình . Nếu làm thật xuất sắc công việc đó thì được trả đến 300000 đồng . Sau 10 ngày làm việc liên tiếp , Huy nhận được số tiền tổng cộng là 2400000 đồng. Hỏi có bao nhiêu ngày Huy hoàn thành công việc xuất sắc?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705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" y="762000"/>
                <a:ext cx="7924800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u="sng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Huy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hoàn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việc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suất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sắc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(x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∈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N*, x &lt; 10) 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 – x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Huy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thường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Theo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pt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200000(10 – x) + 300000x = 2400000</a:t>
                </a:r>
              </a:p>
              <a:p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⟺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20 – 2x + 3x = 24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⟺</m:t>
                    </m:r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= 4(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</a:p>
              <a:p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Huy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hoàn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việc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xuất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sắc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762000"/>
                <a:ext cx="7924800" cy="5078313"/>
              </a:xfrm>
              <a:prstGeom prst="rect">
                <a:avLst/>
              </a:prstGeom>
              <a:blipFill rotWithShape="1">
                <a:blip r:embed="rId2"/>
                <a:stretch>
                  <a:fillRect l="-2385" t="-1921" r="-77" b="-3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4733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38200" y="1593273"/>
                <a:ext cx="7467600" cy="3120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</a:t>
                </a:r>
                <a:r>
                  <a:rPr lang="en-US" sz="3600" dirty="0"/>
                  <a:t> 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( 3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5 ) ( - 2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𝑥</m:t>
                    </m:r>
                    <m:r>
                      <a:rPr lang="en-US" sz="40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7 ) = 0</a:t>
                </a:r>
              </a:p>
              <a:p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⟺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3</m:t>
                    </m:r>
                    <m:r>
                      <a:rPr lang="en-US" sz="4000" i="1">
                        <a:latin typeface="Cambria Math"/>
                      </a:rPr>
                      <m:t>𝑥</m:t>
                    </m:r>
                    <m:r>
                      <a:rPr lang="en-US" sz="4000" i="1">
                        <a:latin typeface="Cambria Math"/>
                      </a:rPr>
                      <m:t>−5=0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hoặc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−2</m:t>
                    </m:r>
                    <m:r>
                      <a:rPr lang="en-US" sz="4000" i="1">
                        <a:latin typeface="Cambria Math"/>
                      </a:rPr>
                      <m:t>𝑥</m:t>
                    </m:r>
                    <m:r>
                      <a:rPr lang="en-US" sz="4000" i="1">
                        <a:latin typeface="Cambria Math"/>
                      </a:rPr>
                      <m:t>−7=0</m:t>
                    </m:r>
                  </m:oMath>
                </a14:m>
                <a:endParaRPr 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/>
                      </a:rPr>
                      <m:t>⟺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4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hoặc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latin typeface="Cambria Math"/>
                          </a:rPr>
                          <m:t> 7</m:t>
                        </m:r>
                      </m:num>
                      <m:den>
                        <m:r>
                          <a:rPr lang="en-US" sz="400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</a:t>
                </a:r>
                <a:r>
                  <a:rPr lang="en-US" sz="4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{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>
                            <a:solidFill>
                              <a:srgbClr val="FF0000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4000">
                            <a:solidFill>
                              <a:srgbClr val="FF0000"/>
                            </a:solidFill>
                            <a:latin typeface="Cambria Math"/>
                          </a:rPr>
                          <m:t> 7</m:t>
                        </m:r>
                      </m:num>
                      <m:den>
                        <m:r>
                          <a:rPr lang="en-US" sz="400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}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93273"/>
                <a:ext cx="7467600" cy="3120085"/>
              </a:xfrm>
              <a:prstGeom prst="rect">
                <a:avLst/>
              </a:prstGeom>
              <a:blipFill rotWithShape="1">
                <a:blip r:embed="rId2"/>
                <a:stretch>
                  <a:fillRect l="-2939" t="-3516" b="-29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4691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3400" y="1600200"/>
                <a:ext cx="8382000" cy="38745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c)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latin typeface="Cambria Math"/>
                          </a:rPr>
                          <m:t> + 3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latin typeface="Cambria Math"/>
                          </a:rPr>
                          <m:t> − 2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− 9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61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(x + 3) . 9 + (3x – 2) . 4 = 61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9x + 27 + 12x – 8 = 61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21x     = 61 – 27 + 8</a:t>
                </a:r>
              </a:p>
              <a:p>
                <a:pPr marL="571500" indent="-571500">
                  <a:buFont typeface="Wingdings"/>
                  <a:buChar char="ó"/>
                </a:pP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x    = 2               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r>
                  <a:rPr lang="en-US" sz="4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{ 2 </a:t>
                </a:r>
                <a:r>
                  <a:rPr lang="en-US" sz="3600" dirty="0">
                    <a:solidFill>
                      <a:srgbClr val="FF0000"/>
                    </a:solidFill>
                  </a:rPr>
                  <a:t>}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600200"/>
                <a:ext cx="8382000" cy="3874587"/>
              </a:xfrm>
              <a:prstGeom prst="rect">
                <a:avLst/>
              </a:prstGeom>
              <a:blipFill rotWithShape="1">
                <a:blip r:embed="rId2"/>
                <a:stretch>
                  <a:fillRect l="-2618" b="-58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1123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3400" y="762000"/>
                <a:ext cx="8305800" cy="5223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dirty="0"/>
                  <a:t>   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latin typeface="Cambria Math"/>
                          </a:rPr>
                          <m:t>+3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latin typeface="Cambria Math"/>
                          </a:rPr>
                          <m:t>−3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17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i="1">
                                <a:latin typeface="Cambria Math"/>
                              </a:rPr>
                              <m:t>2 </m:t>
                            </m:r>
                          </m:sup>
                        </m:sSup>
                        <m:r>
                          <a:rPr lang="en-US" sz="4000" i="1">
                            <a:latin typeface="Cambria Math"/>
                          </a:rPr>
                          <m:t>−9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𝑥</m:t>
                        </m:r>
                        <m:r>
                          <a:rPr lang="en-US" sz="4000" i="1">
                            <a:latin typeface="Cambria Math"/>
                          </a:rPr>
                          <m:t>+3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   </m:t>
                    </m:r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ĐKXĐ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≠ ± 3      </a:t>
                </a:r>
              </a:p>
              <a:p>
                <a:pPr lvl="0"/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MTC 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 – 3)(x + 3)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(x + 3)(x + 3) – 17 = (x – 3)(x – 3)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x</a:t>
                </a:r>
                <a:r>
                  <a:rPr lang="en-US" sz="36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+ 6x + 9 – 17 = x</a:t>
                </a:r>
                <a:r>
                  <a:rPr lang="en-US" sz="36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6x + 9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12x                = 17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x            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en-US" sz="400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</a:t>
                </a:r>
                <a:r>
                  <a:rPr lang="en-US" sz="4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={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>
                            <a:solidFill>
                              <a:srgbClr val="FF0000"/>
                            </a:solidFill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en-US" sz="4000">
                            <a:solidFill>
                              <a:srgbClr val="FF0000"/>
                            </a:solidFill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}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762000"/>
                <a:ext cx="8305800" cy="5223546"/>
              </a:xfrm>
              <a:prstGeom prst="rect">
                <a:avLst/>
              </a:prstGeom>
              <a:blipFill rotWithShape="1">
                <a:blip r:embed="rId2"/>
                <a:stretch>
                  <a:fillRect l="-2643" r="-63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1350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988230"/>
            <a:ext cx="8534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m.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dài thêm 2 m và giảm chiều rộng đi 3 m thì diện tích giảm đi 44 m</a:t>
            </a:r>
            <a:r>
              <a:rPr lang="vi-VN" sz="4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Tính chiều dài và chiều rộng của miếng đất ban đầu.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650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6927"/>
            <a:ext cx="8686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(m)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x &gt; 3).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+ 5(m)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x(x + 5)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2m : x + 5 + 2 = x + 7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3m : x – 3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(x + 7)(x – 3)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x(x + 5) = (x +7)(x – 3) + 44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x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+ 5x = x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3x + 7x – 21 + 44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       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5x – 4x = 23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x = 23(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23m;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 + 5 = 28m.</a:t>
            </a:r>
          </a:p>
        </p:txBody>
      </p:sp>
    </p:spTree>
    <p:extLst>
      <p:ext uri="{BB962C8B-B14F-4D97-AF65-F5344CB8AC3E}">
        <p14:creationId xmlns:p14="http://schemas.microsoft.com/office/powerpoint/2010/main" val="4043925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82880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Một ô tô đi từ A đến B với vận tốc là 50 km/h, rồi từ B về A với vận tốc lớn hơn lúc đi 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km/h . Tính quãng đường AB biết thời gian cả đi lẫn về là 4 giờ 24 phút.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606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9600" y="78490"/>
                <a:ext cx="8382000" cy="6792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u="sng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Đổi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4giờ 24phút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>
                            <a:latin typeface="Cambria Math"/>
                          </a:rPr>
                          <m:t>22</m:t>
                        </m:r>
                      </m:num>
                      <m:den>
                        <m:r>
                          <a:rPr lang="en-US" sz="400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(h)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(km)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quãng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 (x &gt; 0)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Thời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gian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ô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tô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000">
                            <a:latin typeface="Cambria Math"/>
                          </a:rPr>
                          <m:t>x</m:t>
                        </m:r>
                      </m:num>
                      <m:den>
                        <m:r>
                          <a:rPr lang="en-US" sz="4000">
                            <a:latin typeface="Cambria Math"/>
                          </a:rPr>
                          <m:t>50</m:t>
                        </m:r>
                      </m:den>
                    </m:f>
                  </m:oMath>
                </a14:m>
                <a:endParaRPr 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Thời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gian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ô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tô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về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000">
                            <a:latin typeface="Cambria Math"/>
                          </a:rPr>
                          <m:t>x</m:t>
                        </m:r>
                      </m:num>
                      <m:den>
                        <m:r>
                          <a:rPr lang="en-US" sz="4000">
                            <a:latin typeface="Cambria Math"/>
                          </a:rPr>
                          <m:t>50 + 10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000">
                            <a:latin typeface="Cambria Math"/>
                          </a:rPr>
                          <m:t>x</m:t>
                        </m:r>
                      </m:num>
                      <m:den>
                        <m:r>
                          <a:rPr lang="en-US" sz="4000">
                            <a:latin typeface="Cambria Math"/>
                          </a:rPr>
                          <m:t>60</m:t>
                        </m:r>
                      </m:den>
                    </m:f>
                  </m:oMath>
                </a14:m>
                <a:endParaRPr 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Theo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   </a:t>
                </a:r>
              </a:p>
              <a:p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000">
                            <a:latin typeface="Cambria Math"/>
                          </a:rPr>
                          <m:t>x</m:t>
                        </m:r>
                      </m:num>
                      <m:den>
                        <m:r>
                          <a:rPr lang="en-US" sz="4000">
                            <a:latin typeface="Cambria Math"/>
                          </a:rPr>
                          <m:t>50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000">
                            <a:latin typeface="Cambria Math"/>
                          </a:rPr>
                          <m:t>x</m:t>
                        </m:r>
                      </m:num>
                      <m:den>
                        <m:r>
                          <a:rPr lang="en-US" sz="4000">
                            <a:latin typeface="Cambria Math"/>
                          </a:rPr>
                          <m:t>60</m:t>
                        </m:r>
                      </m:den>
                    </m:f>
                    <m:r>
                      <a:rPr lang="en-US" sz="40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>
                            <a:latin typeface="Cambria Math"/>
                          </a:rPr>
                          <m:t>22</m:t>
                        </m:r>
                      </m:num>
                      <m:den>
                        <m:r>
                          <a:rPr lang="en-US" sz="400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 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x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i="1">
                                <a:latin typeface="Cambria Math"/>
                              </a:rPr>
                              <m:t>50</m:t>
                            </m:r>
                          </m:den>
                        </m:f>
                        <m:r>
                          <a:rPr lang="en-US" sz="3600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i="1">
                                <a:latin typeface="Cambria Math"/>
                              </a:rPr>
                              <m:t>60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22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/>
                  </a:rPr>
                  <a:t>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>
                            <a:latin typeface="Cambria Math"/>
                          </a:rPr>
                          <m:t>22</m:t>
                        </m:r>
                      </m:num>
                      <m:den>
                        <m:r>
                          <a:rPr lang="en-US" sz="360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3600">
                        <a:latin typeface="Cambria Math"/>
                      </a:rPr>
                      <m:t>: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sz="3600">
                            <a:latin typeface="Cambria Math"/>
                          </a:rPr>
                          <m:t>300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120</a:t>
                </a:r>
              </a:p>
              <a:p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quãng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 </a:t>
                </a:r>
                <a:r>
                  <a:rPr lang="en-US" sz="3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dài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120km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78490"/>
                <a:ext cx="8382000" cy="6792244"/>
              </a:xfrm>
              <a:prstGeom prst="rect">
                <a:avLst/>
              </a:prstGeom>
              <a:blipFill rotWithShape="1">
                <a:blip r:embed="rId2"/>
                <a:stretch>
                  <a:fillRect l="-2182" b="-24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0816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1908</Words>
  <Application>Microsoft Office PowerPoint</Application>
  <PresentationFormat>Trình chiếu Trên màn hình (4:3)</PresentationFormat>
  <Paragraphs>111</Paragraphs>
  <Slides>22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22</vt:i4>
      </vt:variant>
    </vt:vector>
  </HeadingPairs>
  <TitlesOfParts>
    <vt:vector size="23" baseType="lpstr"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lethikimhong68@gmail.com</cp:lastModifiedBy>
  <cp:revision>12</cp:revision>
  <dcterms:created xsi:type="dcterms:W3CDTF">2021-02-19T07:15:27Z</dcterms:created>
  <dcterms:modified xsi:type="dcterms:W3CDTF">2021-02-23T12:37:01Z</dcterms:modified>
</cp:coreProperties>
</file>